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289" r:id="rId4"/>
    <p:sldId id="508" r:id="rId5"/>
    <p:sldId id="560" r:id="rId6"/>
    <p:sldId id="531" r:id="rId7"/>
    <p:sldId id="533" r:id="rId8"/>
    <p:sldId id="532" r:id="rId9"/>
    <p:sldId id="534" r:id="rId10"/>
    <p:sldId id="535" r:id="rId11"/>
    <p:sldId id="606" r:id="rId12"/>
    <p:sldId id="538" r:id="rId13"/>
    <p:sldId id="536" r:id="rId14"/>
    <p:sldId id="522" r:id="rId15"/>
    <p:sldId id="540" r:id="rId16"/>
    <p:sldId id="541" r:id="rId17"/>
    <p:sldId id="523" r:id="rId18"/>
    <p:sldId id="542" r:id="rId19"/>
    <p:sldId id="543" r:id="rId20"/>
    <p:sldId id="544" r:id="rId21"/>
    <p:sldId id="521" r:id="rId22"/>
    <p:sldId id="559" r:id="rId23"/>
    <p:sldId id="573" r:id="rId24"/>
    <p:sldId id="546" r:id="rId25"/>
    <p:sldId id="549" r:id="rId26"/>
    <p:sldId id="551" r:id="rId27"/>
    <p:sldId id="552" r:id="rId28"/>
    <p:sldId id="554" r:id="rId29"/>
    <p:sldId id="555" r:id="rId30"/>
    <p:sldId id="561" r:id="rId31"/>
    <p:sldId id="556" r:id="rId32"/>
    <p:sldId id="562" r:id="rId33"/>
    <p:sldId id="557" r:id="rId34"/>
    <p:sldId id="574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5" r:id="rId46"/>
    <p:sldId id="576" r:id="rId47"/>
    <p:sldId id="577" r:id="rId48"/>
    <p:sldId id="578" r:id="rId49"/>
    <p:sldId id="579" r:id="rId50"/>
    <p:sldId id="581" r:id="rId51"/>
    <p:sldId id="582" r:id="rId52"/>
    <p:sldId id="586" r:id="rId53"/>
    <p:sldId id="584" r:id="rId54"/>
    <p:sldId id="585" r:id="rId55"/>
    <p:sldId id="587" r:id="rId56"/>
    <p:sldId id="588" r:id="rId57"/>
    <p:sldId id="589" r:id="rId58"/>
    <p:sldId id="590" r:id="rId59"/>
    <p:sldId id="591" r:id="rId60"/>
    <p:sldId id="592" r:id="rId61"/>
    <p:sldId id="593" r:id="rId62"/>
    <p:sldId id="595" r:id="rId63"/>
    <p:sldId id="607" r:id="rId64"/>
    <p:sldId id="596" r:id="rId65"/>
    <p:sldId id="597" r:id="rId66"/>
    <p:sldId id="598" r:id="rId67"/>
    <p:sldId id="599" r:id="rId68"/>
    <p:sldId id="600" r:id="rId69"/>
    <p:sldId id="601" r:id="rId70"/>
    <p:sldId id="602" r:id="rId71"/>
    <p:sldId id="603" r:id="rId72"/>
    <p:sldId id="604" r:id="rId73"/>
    <p:sldId id="605" r:id="rId74"/>
    <p:sldId id="507" r:id="rId75"/>
    <p:sldId id="271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A5DE"/>
    <a:srgbClr val="FFFFFF"/>
    <a:srgbClr val="1969B2"/>
    <a:srgbClr val="B4C7E7"/>
    <a:srgbClr val="11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b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edv.com/thread-284178-1-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-1" y="4835727"/>
            <a:ext cx="5393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223969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20" y="63939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学习资料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2" name="矩形 39">
            <a:extLst>
              <a:ext uri="{FF2B5EF4-FFF2-40B4-BE49-F238E27FC236}">
                <a16:creationId xmlns:a16="http://schemas.microsoft.com/office/drawing/2014/main" id="{91D5D778-78D0-453B-BFDD-98D77117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1499931"/>
            <a:ext cx="8267700" cy="222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正点原子开发板光盘资料：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盘→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参考资料→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 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学习资料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想专门学习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通信的朋友，这里推荐一本书给大家，</a:t>
            </a:r>
            <a:r>
              <a:rPr lang="en-US" altLang="zh-CN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《</a:t>
            </a:r>
            <a:r>
              <a:rPr lang="zh-CN" altLang="en-US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圈圈教你玩</a:t>
            </a:r>
            <a:r>
              <a:rPr lang="en-US" altLang="zh-CN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USB》</a:t>
            </a: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要驱动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，就得编写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驱动的编写非常复杂，所以我们直接用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给我提供的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驱动库来开发，后面的课程将带大家来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官方开发板的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3442E7-4CCE-4DDA-A925-706BE802578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0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08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42" y="65804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2" name="矩形 39">
            <a:extLst>
              <a:ext uri="{FF2B5EF4-FFF2-40B4-BE49-F238E27FC236}">
                <a16:creationId xmlns:a16="http://schemas.microsoft.com/office/drawing/2014/main" id="{91D5D778-78D0-453B-BFDD-98D77117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54" y="1319537"/>
            <a:ext cx="4610261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特性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 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，开发板硬件连接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 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驱动库简介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相关实验（探索者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3442E7-4CCE-4DDA-A925-706BE802578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6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95710"/>
            <a:ext cx="560055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特性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18DEAE0-C045-4B61-BDA0-AA6D940E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21986"/>
              </p:ext>
            </p:extLst>
          </p:nvPr>
        </p:nvGraphicFramePr>
        <p:xfrm>
          <a:off x="623545" y="984806"/>
          <a:ext cx="7896906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375">
                  <a:extLst>
                    <a:ext uri="{9D8B030D-6E8A-4147-A177-3AD203B41FA5}">
                      <a16:colId xmlns:a16="http://schemas.microsoft.com/office/drawing/2014/main" val="3299743081"/>
                    </a:ext>
                  </a:extLst>
                </a:gridCol>
                <a:gridCol w="1548502">
                  <a:extLst>
                    <a:ext uri="{9D8B030D-6E8A-4147-A177-3AD203B41FA5}">
                      <a16:colId xmlns:a16="http://schemas.microsoft.com/office/drawing/2014/main" val="883743816"/>
                    </a:ext>
                  </a:extLst>
                </a:gridCol>
                <a:gridCol w="1477880">
                  <a:extLst>
                    <a:ext uri="{9D8B030D-6E8A-4147-A177-3AD203B41FA5}">
                      <a16:colId xmlns:a16="http://schemas.microsoft.com/office/drawing/2014/main" val="2123481555"/>
                    </a:ext>
                  </a:extLst>
                </a:gridCol>
                <a:gridCol w="1421324">
                  <a:extLst>
                    <a:ext uri="{9D8B030D-6E8A-4147-A177-3AD203B41FA5}">
                      <a16:colId xmlns:a16="http://schemas.microsoft.com/office/drawing/2014/main" val="3218648649"/>
                    </a:ext>
                  </a:extLst>
                </a:gridCol>
                <a:gridCol w="1344825">
                  <a:extLst>
                    <a:ext uri="{9D8B030D-6E8A-4147-A177-3AD203B41FA5}">
                      <a16:colId xmlns:a16="http://schemas.microsoft.com/office/drawing/2014/main" val="1378778841"/>
                    </a:ext>
                  </a:extLst>
                </a:gridCol>
              </a:tblGrid>
              <a:tr h="3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对比项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F103</a:t>
                      </a:r>
                      <a:endParaRPr lang="zh-CN" altLang="en-US" sz="16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</a:t>
                      </a:r>
                      <a:endParaRPr lang="zh-CN" altLang="en-US" sz="16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</a:t>
                      </a:r>
                      <a:endParaRPr lang="zh-CN" altLang="en-US" sz="16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</a:t>
                      </a:r>
                      <a:endParaRPr lang="zh-CN" altLang="en-US" sz="160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358363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USB2.0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规范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76227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全速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(FS,12Mbps)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93105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高速</a:t>
                      </a:r>
                      <a:r>
                        <a:rPr lang="en-US" altLang="zh-CN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(HS,480Mbps)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支持（需外扩高速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PHY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芯片实现）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1729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OTG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4446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从机模式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75579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通信时钟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48MHz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077501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其它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CAN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共享一个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512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字节的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SRAM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，所以不能同时使用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D+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D-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1.5K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上拉电阻，可以配置，即支持软断开功能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12770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1F52041-D27E-43E1-906C-4CDBD7DB23C5}"/>
              </a:ext>
            </a:extLst>
          </p:cNvPr>
          <p:cNvSpPr txBox="1"/>
          <p:nvPr/>
        </p:nvSpPr>
        <p:spPr>
          <a:xfrm>
            <a:off x="1911562" y="4458338"/>
            <a:ext cx="53208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的详细特性请参考对应系列的参考手册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9190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93484-4B0E-45AA-80E7-DDAC7E8B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446" y="455773"/>
            <a:ext cx="4048905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 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框图（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8D5EB88-C260-4D2A-8A1A-E7775681CB91}"/>
              </a:ext>
            </a:extLst>
          </p:cNvPr>
          <p:cNvSpPr txBox="1"/>
          <p:nvPr/>
        </p:nvSpPr>
        <p:spPr>
          <a:xfrm>
            <a:off x="1088123" y="1685154"/>
            <a:ext cx="2233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时钟由锁相环经过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分频得到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099A41D-071E-4CFA-BB5E-9D005C3C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41" y="466410"/>
            <a:ext cx="6228159" cy="4358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 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框图（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F4/F7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ED0A3-6CC6-4539-B17D-B54ED80C9946}"/>
              </a:ext>
            </a:extLst>
          </p:cNvPr>
          <p:cNvSpPr txBox="1"/>
          <p:nvPr/>
        </p:nvSpPr>
        <p:spPr>
          <a:xfrm>
            <a:off x="736740" y="1486313"/>
            <a:ext cx="1953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总线访问（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总线频率必须大于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14.2MHz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01833A-8386-4388-B9D1-06E103A02A6E}"/>
              </a:ext>
            </a:extLst>
          </p:cNvPr>
          <p:cNvSpPr txBox="1"/>
          <p:nvPr/>
        </p:nvSpPr>
        <p:spPr>
          <a:xfrm>
            <a:off x="701744" y="2826191"/>
            <a:ext cx="1953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时钟来自于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PLL48CLK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65" y="49329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 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框图（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A9897C-0B92-4300-8FE9-410E6038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51" y="952500"/>
            <a:ext cx="6470449" cy="3883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1093F7-C9CC-4821-B9F1-75741924BBD9}"/>
              </a:ext>
            </a:extLst>
          </p:cNvPr>
          <p:cNvSpPr txBox="1"/>
          <p:nvPr/>
        </p:nvSpPr>
        <p:spPr>
          <a:xfrm>
            <a:off x="532907" y="1523524"/>
            <a:ext cx="1953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总线访问（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总线频率必须大于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30MHz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FEE46B-046A-4A69-801D-25A0C2774C9D}"/>
              </a:ext>
            </a:extLst>
          </p:cNvPr>
          <p:cNvSpPr txBox="1"/>
          <p:nvPr/>
        </p:nvSpPr>
        <p:spPr>
          <a:xfrm>
            <a:off x="532907" y="2894109"/>
            <a:ext cx="1846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时钟来自于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HSI48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8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，开发板硬件连接（战舰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02FABD-02AB-42D7-A681-DF9EEBFF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17" y="1140177"/>
            <a:ext cx="7260390" cy="330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4867E6-5451-4191-B783-1F360312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3" y="1027579"/>
            <a:ext cx="1689497" cy="378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9A29D6-D9DC-44B9-A1FD-F324DE367437}"/>
              </a:ext>
            </a:extLst>
          </p:cNvPr>
          <p:cNvCxnSpPr>
            <a:cxnSpLocks/>
          </p:cNvCxnSpPr>
          <p:nvPr/>
        </p:nvCxnSpPr>
        <p:spPr>
          <a:xfrm flipH="1">
            <a:off x="895350" y="3492295"/>
            <a:ext cx="10260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7FC3417-D449-410A-BD70-92BA78F6C1AD}"/>
              </a:ext>
            </a:extLst>
          </p:cNvPr>
          <p:cNvSpPr txBox="1"/>
          <p:nvPr/>
        </p:nvSpPr>
        <p:spPr>
          <a:xfrm>
            <a:off x="1921413" y="3338688"/>
            <a:ext cx="2684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从机接口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(type-c)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A9BB1C-75B0-4480-B405-DBC10D53C76A}"/>
              </a:ext>
            </a:extLst>
          </p:cNvPr>
          <p:cNvSpPr/>
          <p:nvPr/>
        </p:nvSpPr>
        <p:spPr>
          <a:xfrm>
            <a:off x="826543" y="1008953"/>
            <a:ext cx="935147" cy="703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56EA3FA-2C92-4256-9FBC-0CDE6F7745B9}"/>
              </a:ext>
            </a:extLst>
          </p:cNvPr>
          <p:cNvSpPr/>
          <p:nvPr/>
        </p:nvSpPr>
        <p:spPr>
          <a:xfrm>
            <a:off x="92715" y="3092708"/>
            <a:ext cx="802635" cy="8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47D55E-02F2-6A77-714E-6FF48A1ACE30}"/>
              </a:ext>
            </a:extLst>
          </p:cNvPr>
          <p:cNvSpPr/>
          <p:nvPr/>
        </p:nvSpPr>
        <p:spPr>
          <a:xfrm>
            <a:off x="4444569" y="2136860"/>
            <a:ext cx="984681" cy="38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35368A-C697-367E-DA57-CB93DA13D71F}"/>
              </a:ext>
            </a:extLst>
          </p:cNvPr>
          <p:cNvSpPr txBox="1"/>
          <p:nvPr/>
        </p:nvSpPr>
        <p:spPr>
          <a:xfrm>
            <a:off x="4824090" y="1788995"/>
            <a:ext cx="148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抗干扰作用</a:t>
            </a:r>
          </a:p>
        </p:txBody>
      </p:sp>
    </p:spTree>
    <p:extLst>
      <p:ext uri="{BB962C8B-B14F-4D97-AF65-F5344CB8AC3E}">
        <p14:creationId xmlns:p14="http://schemas.microsoft.com/office/powerpoint/2010/main" val="292585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0" grpId="0" animBg="1"/>
      <p:bldP spid="2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，开发板硬件连接（精英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D2DD1-D918-4EED-8B9A-13693044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32" y="1047833"/>
            <a:ext cx="6941574" cy="3621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747E86-179C-475F-B64B-D14B5310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77" y="1047833"/>
            <a:ext cx="1487091" cy="3767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DCD8E41-68DC-4738-8BD9-F70095E4A170}"/>
              </a:ext>
            </a:extLst>
          </p:cNvPr>
          <p:cNvSpPr/>
          <p:nvPr/>
        </p:nvSpPr>
        <p:spPr>
          <a:xfrm>
            <a:off x="1081548" y="1047833"/>
            <a:ext cx="847993" cy="761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A9BB1C-75B0-4480-B405-DBC10D53C76A}"/>
              </a:ext>
            </a:extLst>
          </p:cNvPr>
          <p:cNvSpPr/>
          <p:nvPr/>
        </p:nvSpPr>
        <p:spPr>
          <a:xfrm>
            <a:off x="419077" y="3203463"/>
            <a:ext cx="750962" cy="850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0B7B6DC-D9BD-4BEB-B39E-0DB0DFED378F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202937" y="3562142"/>
            <a:ext cx="8600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1943C2-A101-4A59-987C-48FB22F86900}"/>
              </a:ext>
            </a:extLst>
          </p:cNvPr>
          <p:cNvSpPr txBox="1"/>
          <p:nvPr/>
        </p:nvSpPr>
        <p:spPr>
          <a:xfrm>
            <a:off x="2063021" y="3392865"/>
            <a:ext cx="2684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从机接口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(type-c)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9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913DA4B-0D00-4D2E-AFC9-8D7BABEAF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/>
          <a:stretch/>
        </p:blipFill>
        <p:spPr>
          <a:xfrm>
            <a:off x="304800" y="1140177"/>
            <a:ext cx="3311488" cy="3530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B769A1-F2A4-4A09-8D88-928C3A76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44" y="1008463"/>
            <a:ext cx="5361042" cy="3793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，开发板硬件连接（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MINI V4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A9BB1C-75B0-4480-B405-DBC10D53C76A}"/>
              </a:ext>
            </a:extLst>
          </p:cNvPr>
          <p:cNvSpPr/>
          <p:nvPr/>
        </p:nvSpPr>
        <p:spPr>
          <a:xfrm>
            <a:off x="259777" y="3131097"/>
            <a:ext cx="686373" cy="56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0B7B6DC-D9BD-4BEB-B39E-0DB0DFED378F}"/>
              </a:ext>
            </a:extLst>
          </p:cNvPr>
          <p:cNvCxnSpPr>
            <a:cxnSpLocks/>
          </p:cNvCxnSpPr>
          <p:nvPr/>
        </p:nvCxnSpPr>
        <p:spPr>
          <a:xfrm flipH="1">
            <a:off x="946150" y="3365404"/>
            <a:ext cx="27704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1943C2-A101-4A59-987C-48FB22F86900}"/>
              </a:ext>
            </a:extLst>
          </p:cNvPr>
          <p:cNvSpPr txBox="1"/>
          <p:nvPr/>
        </p:nvSpPr>
        <p:spPr>
          <a:xfrm>
            <a:off x="3716579" y="2905238"/>
            <a:ext cx="1621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从机接口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(type-c)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9653A8-C1BC-4539-9642-91F768F0C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531598"/>
            <a:ext cx="8826938" cy="4343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，开发板硬件连接（探索者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0B7B6DC-D9BD-4BEB-B39E-0DB0DFED378F}"/>
              </a:ext>
            </a:extLst>
          </p:cNvPr>
          <p:cNvCxnSpPr>
            <a:cxnSpLocks/>
          </p:cNvCxnSpPr>
          <p:nvPr/>
        </p:nvCxnSpPr>
        <p:spPr>
          <a:xfrm>
            <a:off x="6844587" y="3882036"/>
            <a:ext cx="401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1943C2-A101-4A59-987C-48FB22F86900}"/>
              </a:ext>
            </a:extLst>
          </p:cNvPr>
          <p:cNvSpPr txBox="1"/>
          <p:nvPr/>
        </p:nvSpPr>
        <p:spPr>
          <a:xfrm>
            <a:off x="4707795" y="3702218"/>
            <a:ext cx="21043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从机接口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(type-c)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A435881-4CCF-4581-A70F-D1271400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36" y="1000125"/>
            <a:ext cx="1695433" cy="38745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9BB1C-75B0-4480-B405-DBC10D53C76A}"/>
              </a:ext>
            </a:extLst>
          </p:cNvPr>
          <p:cNvSpPr/>
          <p:nvPr/>
        </p:nvSpPr>
        <p:spPr>
          <a:xfrm>
            <a:off x="7278666" y="3579108"/>
            <a:ext cx="712810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F74271-D5A2-4C3A-BF97-9E7B889753CD}"/>
              </a:ext>
            </a:extLst>
          </p:cNvPr>
          <p:cNvSpPr/>
          <p:nvPr/>
        </p:nvSpPr>
        <p:spPr>
          <a:xfrm>
            <a:off x="7290036" y="3027712"/>
            <a:ext cx="1249984" cy="467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27C6E61-0B8F-4D7C-A304-EC94C6B4E564}"/>
              </a:ext>
            </a:extLst>
          </p:cNvPr>
          <p:cNvCxnSpPr>
            <a:cxnSpLocks/>
          </p:cNvCxnSpPr>
          <p:nvPr/>
        </p:nvCxnSpPr>
        <p:spPr>
          <a:xfrm flipV="1">
            <a:off x="6844587" y="3255106"/>
            <a:ext cx="43997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D77B249-771B-450D-955E-FC39F919167D}"/>
              </a:ext>
            </a:extLst>
          </p:cNvPr>
          <p:cNvSpPr txBox="1"/>
          <p:nvPr/>
        </p:nvSpPr>
        <p:spPr>
          <a:xfrm>
            <a:off x="5385509" y="3082574"/>
            <a:ext cx="1659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主机接口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26AAA73-3C07-41E5-8CC6-99EF52474755}"/>
              </a:ext>
            </a:extLst>
          </p:cNvPr>
          <p:cNvSpPr/>
          <p:nvPr/>
        </p:nvSpPr>
        <p:spPr>
          <a:xfrm>
            <a:off x="7991475" y="990600"/>
            <a:ext cx="993994" cy="657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96C120-B1FF-42F3-A087-3CEE84ACEA56}"/>
              </a:ext>
            </a:extLst>
          </p:cNvPr>
          <p:cNvSpPr txBox="1"/>
          <p:nvPr/>
        </p:nvSpPr>
        <p:spPr>
          <a:xfrm>
            <a:off x="447853" y="4474405"/>
            <a:ext cx="61565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USB_HOST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USB_SLAVE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共用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D+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D-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，故不可同时连接</a:t>
            </a:r>
          </a:p>
        </p:txBody>
      </p:sp>
    </p:spTree>
    <p:extLst>
      <p:ext uri="{BB962C8B-B14F-4D97-AF65-F5344CB8AC3E}">
        <p14:creationId xmlns:p14="http://schemas.microsoft.com/office/powerpoint/2010/main" val="32512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 animBg="1"/>
      <p:bldP spid="22" grpId="0" animBg="1"/>
      <p:bldP spid="24" grpId="0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73" y="7269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 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驱动库简介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1C4191-D521-4AB6-AA3D-C078FD18A56E}"/>
              </a:ext>
            </a:extLst>
          </p:cNvPr>
          <p:cNvSpPr/>
          <p:nvPr/>
        </p:nvSpPr>
        <p:spPr>
          <a:xfrm>
            <a:off x="4616450" y="531909"/>
            <a:ext cx="3022600" cy="410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AUDIO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（音频类）</a:t>
            </a:r>
            <a:endParaRPr lang="en-US" altLang="zh-CN" sz="12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BillBoard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（公告牌类）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（通信设备类</a:t>
            </a: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虚拟串口类）</a:t>
            </a:r>
            <a:endParaRPr lang="en-US" altLang="zh-CN" sz="12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CDC_ECM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（通信设备类</a:t>
            </a: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以太网类）</a:t>
            </a:r>
            <a:endParaRPr lang="en-US" altLang="zh-CN" sz="12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CDC_RNDIS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（通信设备类</a:t>
            </a: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网络通信类）</a:t>
            </a:r>
            <a:endParaRPr lang="en-US" altLang="zh-CN" sz="12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CustomHID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（自定义人机接口类）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DFU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（设备固件升级类）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HID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（人机接口类）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MSC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（大容量存储类）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VIDEO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（视频类）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MTP</a:t>
            </a:r>
            <a:r>
              <a:rPr lang="zh-CN" altLang="en-US" sz="12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（媒体传输协议类）</a:t>
            </a:r>
            <a:endParaRPr lang="en-US" altLang="zh-CN" sz="12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ACD2A7-9408-3925-10E0-60B0FD74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27" y="531909"/>
            <a:ext cx="1606264" cy="4487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2341205-DC03-C59D-4E36-035FC67420DF}"/>
              </a:ext>
            </a:extLst>
          </p:cNvPr>
          <p:cNvSpPr/>
          <p:nvPr/>
        </p:nvSpPr>
        <p:spPr>
          <a:xfrm>
            <a:off x="1100425" y="1713193"/>
            <a:ext cx="946220" cy="340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0D9E8B-61E6-9449-DF1D-138119209D05}"/>
              </a:ext>
            </a:extLst>
          </p:cNvPr>
          <p:cNvSpPr/>
          <p:nvPr/>
        </p:nvSpPr>
        <p:spPr>
          <a:xfrm>
            <a:off x="1093574" y="3977727"/>
            <a:ext cx="953071" cy="340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主机库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B4A8096B-7A4D-2A1F-9738-1345740952CE}"/>
              </a:ext>
            </a:extLst>
          </p:cNvPr>
          <p:cNvSpPr/>
          <p:nvPr/>
        </p:nvSpPr>
        <p:spPr>
          <a:xfrm>
            <a:off x="2038107" y="531909"/>
            <a:ext cx="170697" cy="2703240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629DFD37-81E4-14B8-D9B8-851640D4E2CE}"/>
              </a:ext>
            </a:extLst>
          </p:cNvPr>
          <p:cNvSpPr/>
          <p:nvPr/>
        </p:nvSpPr>
        <p:spPr>
          <a:xfrm>
            <a:off x="2038107" y="3276363"/>
            <a:ext cx="170697" cy="1743401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3DD02F-8722-EE78-8320-47273DE47EB7}"/>
              </a:ext>
            </a:extLst>
          </p:cNvPr>
          <p:cNvSpPr/>
          <p:nvPr/>
        </p:nvSpPr>
        <p:spPr>
          <a:xfrm>
            <a:off x="4616450" y="628649"/>
            <a:ext cx="1327150" cy="317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C9E847-41E8-67D8-A0C3-85D11776191D}"/>
              </a:ext>
            </a:extLst>
          </p:cNvPr>
          <p:cNvSpPr/>
          <p:nvPr/>
        </p:nvSpPr>
        <p:spPr>
          <a:xfrm>
            <a:off x="4616450" y="1370851"/>
            <a:ext cx="2254250" cy="317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8840FDD-BA54-ECC9-3D71-C37AA4CD4950}"/>
              </a:ext>
            </a:extLst>
          </p:cNvPr>
          <p:cNvSpPr/>
          <p:nvPr/>
        </p:nvSpPr>
        <p:spPr>
          <a:xfrm>
            <a:off x="4616450" y="3187699"/>
            <a:ext cx="1695450" cy="723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6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7" y="732705"/>
            <a:ext cx="519396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相关实验（探索者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47F0F51-9F5C-7441-2CD1-2788F4FA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05341"/>
              </p:ext>
            </p:extLst>
          </p:nvPr>
        </p:nvGraphicFramePr>
        <p:xfrm>
          <a:off x="806545" y="1565910"/>
          <a:ext cx="753091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3980">
                  <a:extLst>
                    <a:ext uri="{9D8B030D-6E8A-4147-A177-3AD203B41FA5}">
                      <a16:colId xmlns:a16="http://schemas.microsoft.com/office/drawing/2014/main" val="3299743081"/>
                    </a:ext>
                  </a:extLst>
                </a:gridCol>
                <a:gridCol w="4136930">
                  <a:extLst>
                    <a:ext uri="{9D8B030D-6E8A-4147-A177-3AD203B41FA5}">
                      <a16:colId xmlns:a16="http://schemas.microsoft.com/office/drawing/2014/main" val="883743816"/>
                    </a:ext>
                  </a:extLst>
                </a:gridCol>
              </a:tblGrid>
              <a:tr h="25795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探索者</a:t>
                      </a:r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V3 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相关实验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移植的</a:t>
                      </a:r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STM324xG_EVAL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开发板相关实验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358363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51 USB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读卡器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(Slave)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USB_Device\MSC_Standalone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76227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52 USB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声卡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(Slave)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USB_Device\AUDIO_Standalone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93105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r>
                        <a:rPr lang="en-US" altLang="zh-CN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53 USB</a:t>
                      </a:r>
                      <a:r>
                        <a:rPr lang="zh-CN" altLang="en-US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虚拟串口</a:t>
                      </a:r>
                      <a:r>
                        <a:rPr lang="en-US" altLang="zh-CN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(Slave)</a:t>
                      </a:r>
                      <a:r>
                        <a:rPr lang="zh-CN" altLang="en-US" sz="16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endParaRPr lang="en-US" altLang="zh-CN" sz="1600" b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USB_Device\CDC_Standalone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1729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54 USB U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盘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(Host)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USB_Host\MSC_Standalone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4446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55 USB 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鼠标键盘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(Host)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实验</a:t>
                      </a:r>
                      <a:endParaRPr lang="en-US" altLang="zh-CN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USB_Host\HID_Standalone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2580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60C461C-524A-F3E5-2E7C-B8EF5E491E07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6BC29-8935-AFFC-51C4-91440A24E4E2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022596-0DA3-B799-6AEA-4B24ADF1C1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AE484A-818E-2CBE-A4CF-F6A675B264D5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0A69E4-72BF-2FDA-D021-BA018BBA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9D805F-00E6-F237-D57A-C7E7C333D31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CD4C40-6F49-04A5-873B-1C9293EDD21B}"/>
              </a:ext>
            </a:extLst>
          </p:cNvPr>
          <p:cNvSpPr txBox="1"/>
          <p:nvPr/>
        </p:nvSpPr>
        <p:spPr>
          <a:xfrm>
            <a:off x="469737" y="3934615"/>
            <a:ext cx="83629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路径：探索者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V3 (A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)\8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参考资料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\1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STM32CubeF4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固件包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\en.stm32cubef4_v1-26-0_v1.26.0\STM32Cube_FW_F4_V1.26.0\Projects\STM324xG_EVAL\Applications</a:t>
            </a:r>
            <a:endParaRPr lang="zh-CN" altLang="en-US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8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03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6" y="739017"/>
            <a:ext cx="609339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841503" y="1766690"/>
            <a:ext cx="7460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移植的基础工程：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，程序源码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，标准例程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-HAL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库版本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38 SD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卡实验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5721F-5F6B-4605-BBC8-05A962D22DBB}"/>
              </a:ext>
            </a:extLst>
          </p:cNvPr>
          <p:cNvSpPr/>
          <p:nvPr/>
        </p:nvSpPr>
        <p:spPr>
          <a:xfrm>
            <a:off x="841503" y="2484642"/>
            <a:ext cx="7460994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实验功能：移植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USB_Device\MSC_Standalone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卡实验，变成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读卡器实验，该实验支持两个磁盘，可以通到电脑进行读写操作。两个磁盘对应的硬件分别是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5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D528C0-4913-4A7B-96D0-C41AB9241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"/>
          <a:stretch/>
        </p:blipFill>
        <p:spPr>
          <a:xfrm>
            <a:off x="5284466" y="455770"/>
            <a:ext cx="3529334" cy="4386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BA8206-09A1-473A-9610-1BDC3C6F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4" y="1236199"/>
            <a:ext cx="4467225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D1A059-F68B-4E32-B436-3BE23FA5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14" y="3083388"/>
            <a:ext cx="4505325" cy="1647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27" y="560281"/>
            <a:ext cx="43122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：查看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官方的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MSC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例程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3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68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：拷贝工程所需文件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51D8E3-FDE3-43BD-AB57-C54F5516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498150"/>
            <a:ext cx="6286500" cy="136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8A12C-45B6-4E6C-BABC-45E8C530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923880"/>
            <a:ext cx="8201025" cy="313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0C6321F-6124-4B03-9EA5-C7BFB8685354}"/>
              </a:ext>
            </a:extLst>
          </p:cNvPr>
          <p:cNvSpPr/>
          <p:nvPr/>
        </p:nvSpPr>
        <p:spPr>
          <a:xfrm>
            <a:off x="471487" y="4571323"/>
            <a:ext cx="3633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别忘还要拷贝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实验相关的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</a:t>
            </a:r>
            <a:endParaRPr lang="zh-CN" altLang="zh-CN" sz="1600" b="0" kern="10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8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工程设置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00E8D0-9714-E88A-27D7-48B2439A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61" y="455771"/>
            <a:ext cx="2238975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556506-A48F-57A9-E005-3FB5D6BBE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3" r="373"/>
          <a:stretch/>
        </p:blipFill>
        <p:spPr>
          <a:xfrm>
            <a:off x="421206" y="1140177"/>
            <a:ext cx="5940444" cy="3210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3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usbd_storage.c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1513984" y="1197090"/>
            <a:ext cx="6184980" cy="337804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g_usb_state_reg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变量，记录磁盘操作状态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STORAGE_Inquirydata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数组，并新增一个磁盘的描述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，修改存储设备初始化函数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STORAGE_Init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，修改获取存储设备的容量和块大小函数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STORAGE_GetCapacity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，修改查看存储设备是否就绪函数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STORAGE_IsReady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，修改从存储设备读取数据函数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STORAGE_Read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，修改向存储设备写数据函数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STORAGE_Write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，修改获取支持的最大逻辑单元个数函数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STORAGE_GetMaxLun</a:t>
            </a:r>
            <a:endParaRPr lang="zh-CN" altLang="en-US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4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usbd_conf.c/h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985107" y="930093"/>
            <a:ext cx="7173785" cy="227004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#define MSC_MEDIA_PACKET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32*1024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，值越大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速度越快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#define STORAGE_LUN_NBR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，支持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个磁盘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，修改下面两个宏，具体如下：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USBD_malloc(x)              mymalloc(SRAMIN,x)  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USBD_free(x)                    myfree(SRAMIN,x)</a:t>
            </a:r>
            <a:endParaRPr lang="zh-CN" altLang="en-US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C86A9-BB0C-E94C-703F-38AF086F8787}"/>
              </a:ext>
            </a:extLst>
          </p:cNvPr>
          <p:cNvSpPr/>
          <p:nvPr/>
        </p:nvSpPr>
        <p:spPr>
          <a:xfrm>
            <a:off x="985107" y="3252238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g_device_state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连接状态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HAL_PCD_MspInit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函数和重定义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OTG_FS_IRQHandler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中断服务函数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，修改相关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 LL PCD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驱动的回调函数，方便指示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的连接情况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2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46" y="90514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2" name="矩形 39">
            <a:extLst>
              <a:ext uri="{FF2B5EF4-FFF2-40B4-BE49-F238E27FC236}">
                <a16:creationId xmlns:a16="http://schemas.microsoft.com/office/drawing/2014/main" id="{91D5D778-78D0-453B-BFDD-98D77117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80" y="1565386"/>
            <a:ext cx="3389009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是什么？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USB2.0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拓扑结构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USB2.0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电气特性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学习资料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3442E7-4CCE-4DDA-A925-706BE802578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5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usbd_msc.h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985107" y="1037792"/>
            <a:ext cx="7173785" cy="374737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      scsi_blk_addr;</a:t>
            </a: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修改成：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fr-FR" altLang="zh-CN" sz="1600" kern="1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uint64_t</a:t>
            </a: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scsi_blk_addr; </a:t>
            </a: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以支持大于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4GB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fr-FR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       scsi_blk_nbr;</a:t>
            </a: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修改成：</a:t>
            </a:r>
            <a:endParaRPr lang="fr-FR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uint32_t        scsi_blk_nbr</a:t>
            </a:r>
            <a:r>
              <a:rPr lang="en-US" altLang="zh-CN" sz="1600" kern="1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[STORAGE_LUN_NBR]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将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scsi_blk_nbr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改为数组形式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否则无法支持多个磁盘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08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其它文件的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scsi_blk_nbr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变量改成数组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86737" y="1806059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涉及的修改如下：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usbd_scsi.c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SCSI_ReadCapacity10()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SCSI_ReadCapacity16()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SCSI_CheckAddressRange()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三个函数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usbd_msc_bot.c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MSC_BOT_CBW_Decode()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3109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main.c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20062" y="2404070"/>
            <a:ext cx="7173785" cy="4233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经过前面的处理，最后直接使用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读卡器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源码即可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5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2781461" y="2371695"/>
            <a:ext cx="358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zh-CN" sz="2000" b="1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678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70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6" y="739017"/>
            <a:ext cx="609339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487618" y="1809121"/>
            <a:ext cx="8499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移植的基础工程：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，程序源码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，标准例程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-HAL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库版本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 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读卡器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5721F-5F6B-4605-BBC8-05A962D22DBB}"/>
              </a:ext>
            </a:extLst>
          </p:cNvPr>
          <p:cNvSpPr/>
          <p:nvPr/>
        </p:nvSpPr>
        <p:spPr>
          <a:xfrm>
            <a:off x="487618" y="2543491"/>
            <a:ext cx="8184894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实验功能：移植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USB_Device\AUDIO_Standalone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读卡器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实验，变成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声卡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实验。移植成功后，电脑会把探索者开发板的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USB_SLAVE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接口识别为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声卡设备，此时，电脑的所有声音都可以通过探索者开发板的喇叭或者耳机输出。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27" y="560281"/>
            <a:ext cx="43122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：查看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官方的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AUDIO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例程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ACC2DB-8857-80CC-9065-62E91310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4" y="1124001"/>
            <a:ext cx="4591050" cy="166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8B730F-8BDE-A052-DCA8-E7855BE8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9" y="2965573"/>
            <a:ext cx="45720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A5CC9E-B61F-B7CC-5A1A-84E82422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576" y="455771"/>
            <a:ext cx="3252177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97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68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：拷贝工程所需文件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C6321F-6124-4B03-9EA5-C7BFB8685354}"/>
              </a:ext>
            </a:extLst>
          </p:cNvPr>
          <p:cNvSpPr/>
          <p:nvPr/>
        </p:nvSpPr>
        <p:spPr>
          <a:xfrm>
            <a:off x="2291589" y="4684290"/>
            <a:ext cx="5043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别忘还要拷贝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I2S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ES8388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文件夹到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文件夹</a:t>
            </a:r>
            <a:endParaRPr lang="zh-CN" altLang="zh-CN" sz="1600" b="0" kern="10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18C322-4CB7-1398-6589-DBF1A858C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"/>
          <a:stretch/>
        </p:blipFill>
        <p:spPr>
          <a:xfrm>
            <a:off x="528637" y="485775"/>
            <a:ext cx="8086725" cy="4171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68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工程设置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746A1-DF82-5D0C-8355-B8F386A1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"/>
          <a:stretch/>
        </p:blipFill>
        <p:spPr>
          <a:xfrm>
            <a:off x="340610" y="1254125"/>
            <a:ext cx="5962650" cy="3009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9362BA-CFE6-474E-BC50-0AFD467D8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70" y="455771"/>
            <a:ext cx="2133197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0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82731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usbd_audio.c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1078583" y="1990725"/>
            <a:ext cx="6986833" cy="116204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g_usbd_audio_dataout_en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数据输出状态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USBD_AUDIO_DataOut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函数设置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g_usbd_audio_dataout_en=1;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9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48" y="573647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是什么？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904FE9-92F2-4EF4-9CB1-0BFF7A5FFCC3}"/>
              </a:ext>
            </a:extLst>
          </p:cNvPr>
          <p:cNvSpPr/>
          <p:nvPr/>
        </p:nvSpPr>
        <p:spPr>
          <a:xfrm>
            <a:off x="968760" y="1115565"/>
            <a:ext cx="7125426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英文全称：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Universal Serial Bus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，即通用串行总线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提供适合各种应用的传输协议，而且协议标准向下兼容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18DEAE0-C045-4B61-BDA0-AA6D940E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12425"/>
              </p:ext>
            </p:extLst>
          </p:nvPr>
        </p:nvGraphicFramePr>
        <p:xfrm>
          <a:off x="968760" y="1934498"/>
          <a:ext cx="712542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790">
                  <a:extLst>
                    <a:ext uri="{9D8B030D-6E8A-4147-A177-3AD203B41FA5}">
                      <a16:colId xmlns:a16="http://schemas.microsoft.com/office/drawing/2014/main" val="3299743081"/>
                    </a:ext>
                  </a:extLst>
                </a:gridCol>
                <a:gridCol w="1085024">
                  <a:extLst>
                    <a:ext uri="{9D8B030D-6E8A-4147-A177-3AD203B41FA5}">
                      <a16:colId xmlns:a16="http://schemas.microsoft.com/office/drawing/2014/main" val="883743816"/>
                    </a:ext>
                  </a:extLst>
                </a:gridCol>
                <a:gridCol w="1714724">
                  <a:extLst>
                    <a:ext uri="{9D8B030D-6E8A-4147-A177-3AD203B41FA5}">
                      <a16:colId xmlns:a16="http://schemas.microsoft.com/office/drawing/2014/main" val="2123481555"/>
                    </a:ext>
                  </a:extLst>
                </a:gridCol>
                <a:gridCol w="1213444">
                  <a:extLst>
                    <a:ext uri="{9D8B030D-6E8A-4147-A177-3AD203B41FA5}">
                      <a16:colId xmlns:a16="http://schemas.microsoft.com/office/drawing/2014/main" val="3218648649"/>
                    </a:ext>
                  </a:extLst>
                </a:gridCol>
                <a:gridCol w="1213444">
                  <a:extLst>
                    <a:ext uri="{9D8B030D-6E8A-4147-A177-3AD203B41FA5}">
                      <a16:colId xmlns:a16="http://schemas.microsoft.com/office/drawing/2014/main" val="1378778841"/>
                    </a:ext>
                  </a:extLst>
                </a:gridCol>
              </a:tblGrid>
              <a:tr h="2579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标准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推出时间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最大传输速度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电缆长度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358363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1996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1.5Mbps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低速模式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76227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1998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12Mbps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全速模式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93105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2000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480Mbps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高速模式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1729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3.2 Gen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2008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5Gbps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超高速模式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44462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3.2 Gen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2013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10Gbps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75579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3.2 Gen 2x2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2017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20Gbps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077501"/>
                  </a:ext>
                </a:extLst>
              </a:tr>
              <a:tr h="25795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2019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40Gbps+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0.8m</a:t>
                      </a:r>
                      <a:endParaRPr lang="zh-CN" altLang="en-US" sz="16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12770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15999AA-8AB5-45FA-8D83-90B1698FEA8C}"/>
              </a:ext>
            </a:extLst>
          </p:cNvPr>
          <p:cNvSpPr txBox="1"/>
          <p:nvPr/>
        </p:nvSpPr>
        <p:spPr>
          <a:xfrm>
            <a:off x="6651317" y="609471"/>
            <a:ext cx="1624614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开发者网址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2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usbd_conf.c/.h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1116997" y="1114364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，修改下面两个宏，具体如下：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USBD_malloc(x)              mymalloc(SRAMIN,x)  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USBD_free(x)                    myfree(SRAMIN,x)</a:t>
            </a:r>
            <a:endParaRPr lang="zh-CN" altLang="en-US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C86A9-BB0C-E94C-703F-38AF086F8787}"/>
              </a:ext>
            </a:extLst>
          </p:cNvPr>
          <p:cNvSpPr/>
          <p:nvPr/>
        </p:nvSpPr>
        <p:spPr>
          <a:xfrm>
            <a:off x="1116997" y="2845128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g_device_state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连接状态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HAL_PCD_MspInit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函数和重定义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OTG_FS_IRQHandler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中断服务函数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，修改相关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 LL PCD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驱动的回调函数，方便指示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的连接情况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7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usbd_audio_if.c/.h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DBB7D7-FFA2-DFA3-67E6-E0FE16444349}"/>
              </a:ext>
            </a:extLst>
          </p:cNvPr>
          <p:cNvSpPr/>
          <p:nvPr/>
        </p:nvSpPr>
        <p:spPr>
          <a:xfrm>
            <a:off x="663273" y="1170768"/>
            <a:ext cx="7817454" cy="792718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BSP_AUDIO_OUT_TransferComplete_CallBack()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函数声明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785AAB-2EB8-11FC-E180-0ACA7615CAF7}"/>
              </a:ext>
            </a:extLst>
          </p:cNvPr>
          <p:cNvSpPr/>
          <p:nvPr/>
        </p:nvSpPr>
        <p:spPr>
          <a:xfrm>
            <a:off x="663273" y="2165959"/>
            <a:ext cx="7817454" cy="227004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#include "stm324xg_eval_audio.h"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修改成：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#include "stm32f407_audio.h"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fr-FR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BSP_AUDIO_OUT_Init(OUTPUT_DEVICE_AUTO, Volume, AudioFreq);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修改成：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BSP_AUDIO_OUT_Init(0, Volume, AudioFreq);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BSP_AUDIO_OUT_Stop(CODEC_PDWN_SW);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修改成：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BSP_AUDIO_OUT_Stop(0);</a:t>
            </a:r>
          </a:p>
        </p:txBody>
      </p:sp>
    </p:spTree>
    <p:extLst>
      <p:ext uri="{BB962C8B-B14F-4D97-AF65-F5344CB8AC3E}">
        <p14:creationId xmlns:p14="http://schemas.microsoft.com/office/powerpoint/2010/main" val="2797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76" y="473025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stm32f407_audio.c/.h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903922" y="1004600"/>
            <a:ext cx="7336155" cy="374737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涉及的修改如下：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g_volume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变量，记录当前音量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I2S DMA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传输回调函数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bsp_audio_i2s_dma_callback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，修改配置音频接口函数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BSP_AUDIO_OUT_Init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，修改开始播放音频数据函数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BSP_AUDIO_OUT_Play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，修改切换音频数据流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buffer,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每次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中断完成会调用该函数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BSP_AUDIO_OUT_ChangeBuffer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，修改停止播放函数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BSP_AUDIO_OUT_Pause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BSP_AUDIO_OUT_Stop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，修改音量设置函数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BSP_AUDIO_OUT_SetVolume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，修改静音设置函数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BSP_AUDIO_OUT_SetMute</a:t>
            </a:r>
            <a:endParaRPr lang="zh-CN" altLang="en-US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20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main.c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20062" y="2404070"/>
            <a:ext cx="7173785" cy="4233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经过前面的处理，最后直接使用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声卡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源码即可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70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2781461" y="2371695"/>
            <a:ext cx="358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zh-CN" sz="2000" b="1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917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11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6" y="739017"/>
            <a:ext cx="609339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487618" y="1809121"/>
            <a:ext cx="8499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移植的基础工程：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，程序源码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，标准例程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-HAL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库版本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52 USB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声卡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5721F-5F6B-4605-BBC8-05A962D22DBB}"/>
              </a:ext>
            </a:extLst>
          </p:cNvPr>
          <p:cNvSpPr/>
          <p:nvPr/>
        </p:nvSpPr>
        <p:spPr>
          <a:xfrm>
            <a:off x="487618" y="2543491"/>
            <a:ext cx="8184894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实验功能：移植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USB_Device\CDC_Standalone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声卡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实验，变成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实验。利用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自带的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，连接电脑的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，虚拟出一个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串口，实现电脑和开发板的数据通信。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7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27" y="560281"/>
            <a:ext cx="43122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：查看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官方的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CDC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例程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D36893-D077-B965-834E-D8F46B63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6" y="1060705"/>
            <a:ext cx="4352925" cy="1866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D87384-2943-FEAE-ED42-DC3870CD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2" y="3041762"/>
            <a:ext cx="4354342" cy="167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F46308-E778-C50F-8B6D-5F3C793E4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16" y="455771"/>
            <a:ext cx="3213858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5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23" y="53372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：拷贝工程所需文件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276249-7A9C-3D75-6811-400F5439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"/>
          <a:stretch/>
        </p:blipFill>
        <p:spPr>
          <a:xfrm>
            <a:off x="466725" y="1070887"/>
            <a:ext cx="8210550" cy="3600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D64AC9-3C22-1BFB-D8FC-0F09CB58A1EF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6151E-EB85-586F-2D8D-A9B2B5DF61DE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69C9BC-D400-6014-9297-C64F45756F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47C196-1144-D42E-0FBC-B3B52C214FD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2FC10A-CF4D-2808-FE50-199CEA87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207070-BE27-BA3F-FD96-97D53A51AE9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19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工程设置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81421-D0BA-354F-8422-D1036FFE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"/>
          <a:stretch/>
        </p:blipFill>
        <p:spPr>
          <a:xfrm>
            <a:off x="340610" y="1263649"/>
            <a:ext cx="5962650" cy="300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4779D-9D61-B8D5-D274-2B47AE35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089" y="455772"/>
            <a:ext cx="2532304" cy="4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04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912" y="494747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的优缺点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18DEAE0-C045-4B61-BDA0-AA6D940E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980727"/>
              </p:ext>
            </p:extLst>
          </p:nvPr>
        </p:nvGraphicFramePr>
        <p:xfrm>
          <a:off x="804860" y="992934"/>
          <a:ext cx="7534275" cy="368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049">
                  <a:extLst>
                    <a:ext uri="{9D8B030D-6E8A-4147-A177-3AD203B41FA5}">
                      <a16:colId xmlns:a16="http://schemas.microsoft.com/office/drawing/2014/main" val="3299743081"/>
                    </a:ext>
                  </a:extLst>
                </a:gridCol>
                <a:gridCol w="3719226">
                  <a:extLst>
                    <a:ext uri="{9D8B030D-6E8A-4147-A177-3AD203B41FA5}">
                      <a16:colId xmlns:a16="http://schemas.microsoft.com/office/drawing/2014/main" val="883743816"/>
                    </a:ext>
                  </a:extLst>
                </a:gridCol>
              </a:tblGrid>
              <a:tr h="25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的优点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的缺点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358363"/>
                  </a:ext>
                </a:extLst>
              </a:tr>
              <a:tr h="180569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，支持热插拔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，差分信号传输，抗干扰能力较强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USB2.0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总线可提供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5V/500mA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的电源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，传输速率快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，易于扩展：可通过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Hub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连接多个设备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，应用广泛：鼠标键盘、游戏手柄、打印机、移动硬盘、数码相机、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盘、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声卡、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扫码仪、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摄像头、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网卡、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USB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口的仪表仪器</a:t>
                      </a: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，供电能力较差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，传输距离较短</a:t>
                      </a:r>
                      <a:endParaRPr lang="en-US" altLang="zh-CN" sz="16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r>
                        <a:rPr lang="zh-CN" altLang="en-US" sz="16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，协议比较复杂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7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23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3738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usbd_conf.c/.h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1116997" y="1133414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，修改下面两个宏，具体如下：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USBD_malloc(x)              mymalloc(SRAMIN,x)  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USBD_free(x)                    myfree(SRAMIN,x)</a:t>
            </a:r>
            <a:endParaRPr lang="zh-CN" altLang="en-US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C86A9-BB0C-E94C-703F-38AF086F8787}"/>
              </a:ext>
            </a:extLst>
          </p:cNvPr>
          <p:cNvSpPr/>
          <p:nvPr/>
        </p:nvSpPr>
        <p:spPr>
          <a:xfrm>
            <a:off x="1116997" y="2845128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g_device_state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变量，记录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连接状态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HAL_PCD_MspInit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函数和重定义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OTG_FS_IRQHandler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中断服务函数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，修改相关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 LL PCD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驱动的回调函数，方便指示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的连接情况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1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48" y="91964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usbd_cdc_interface.h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DBB7D7-FFA2-DFA3-67E6-E0FE16444349}"/>
              </a:ext>
            </a:extLst>
          </p:cNvPr>
          <p:cNvSpPr/>
          <p:nvPr/>
        </p:nvSpPr>
        <p:spPr>
          <a:xfrm>
            <a:off x="625173" y="1990725"/>
            <a:ext cx="8166402" cy="116204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#define CDC_POLLING_INTERVAL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，轮询周期设置为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1ms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#define USB_USART_REC_LEN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串口接收缓冲区最大字节数</a:t>
            </a:r>
          </a:p>
        </p:txBody>
      </p:sp>
    </p:spTree>
    <p:extLst>
      <p:ext uri="{BB962C8B-B14F-4D97-AF65-F5344CB8AC3E}">
        <p14:creationId xmlns:p14="http://schemas.microsoft.com/office/powerpoint/2010/main" val="41751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48" y="70749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usbd_cdc_interface.c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785AAB-2EB8-11FC-E180-0ACA7615CAF7}"/>
              </a:ext>
            </a:extLst>
          </p:cNvPr>
          <p:cNvSpPr/>
          <p:nvPr/>
        </p:nvSpPr>
        <p:spPr>
          <a:xfrm>
            <a:off x="1384149" y="1427295"/>
            <a:ext cx="6375702" cy="300870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CDC_Itf_Init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CDC_Itf_DeInit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，修改控制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的设置函数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CDC_Itf_Control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数据接收函数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CDC_Itf_Receive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，添加处理从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虚拟串口接收到的数据函数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cdc_vcp_data_rx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，添加通过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发送数据函数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cdc_vcp_data_tx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，添加通过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格式化输出函数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usb_printf</a:t>
            </a:r>
          </a:p>
        </p:txBody>
      </p:sp>
    </p:spTree>
    <p:extLst>
      <p:ext uri="{BB962C8B-B14F-4D97-AF65-F5344CB8AC3E}">
        <p14:creationId xmlns:p14="http://schemas.microsoft.com/office/powerpoint/2010/main" val="6398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main.c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20062" y="2404070"/>
            <a:ext cx="7173785" cy="4233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经过前面的处理，最后直接使用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(Slave)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源码即可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32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2781458" y="1832218"/>
            <a:ext cx="3905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zh-CN" sz="2000" b="1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EB98FD-CE65-8ADA-B8AC-4C5DA58C6676}"/>
              </a:ext>
            </a:extLst>
          </p:cNvPr>
          <p:cNvSpPr/>
          <p:nvPr/>
        </p:nvSpPr>
        <p:spPr>
          <a:xfrm>
            <a:off x="1186737" y="2918363"/>
            <a:ext cx="7173785" cy="7927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Win7/Win8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系统需要手动安装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虚拟串口驱动软件，链接：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STM32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最新虚拟串口驱动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03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454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6" y="739017"/>
            <a:ext cx="609339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487618" y="1809121"/>
            <a:ext cx="8499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移植的基础工程：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，程序源码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，标准例程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-HAL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库版本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41 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图片显示实验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5721F-5F6B-4605-BBC8-05A962D22DBB}"/>
              </a:ext>
            </a:extLst>
          </p:cNvPr>
          <p:cNvSpPr/>
          <p:nvPr/>
        </p:nvSpPr>
        <p:spPr>
          <a:xfrm>
            <a:off x="487618" y="2543491"/>
            <a:ext cx="8184894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实验功能：移植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USB_Host\MSC_Standalone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例程到图片显示实验，变成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实验。当检测并识别到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盘后，在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LCD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上面显示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盘总容量和剩余容量，此时便可通过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USMART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调用相关函数，来测试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盘的读写操作。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8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27" y="466648"/>
            <a:ext cx="43122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：查看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官方的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MSC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例程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40EB27-0CC8-099F-2B90-3EC5C0BE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85" y="455770"/>
            <a:ext cx="2535361" cy="4379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190EFB-BBEE-2866-8D18-E6022900A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3" y="936736"/>
            <a:ext cx="4153318" cy="2035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547466-D1A4-18BB-88AF-4B8F96B5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3" y="3003102"/>
            <a:ext cx="4153318" cy="1832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4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51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：拷贝工程所需文件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D64AC9-3C22-1BFB-D8FC-0F09CB58A1EF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6151E-EB85-586F-2D8D-A9B2B5DF61DE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69C9BC-D400-6014-9297-C64F45756F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47C196-1144-D42E-0FBC-B3B52C214FD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2FC10A-CF4D-2808-FE50-199CEA87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207070-BE27-BA3F-FD96-97D53A51AE9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9E3E87-5538-08A6-A312-B6967BD5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30" y="911544"/>
            <a:ext cx="7744340" cy="3924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79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工程设置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C73DAA-BAF6-6B59-E7A0-760D0169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88" y="455771"/>
            <a:ext cx="2250502" cy="4386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A9855D-4A22-9F5B-4CB6-3341DD4CD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8" y="1302874"/>
            <a:ext cx="5943600" cy="3257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1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USB2.0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拓扑结构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904FE9-92F2-4EF4-9CB1-0BFF7A5FFCC3}"/>
              </a:ext>
            </a:extLst>
          </p:cNvPr>
          <p:cNvSpPr/>
          <p:nvPr/>
        </p:nvSpPr>
        <p:spPr>
          <a:xfrm>
            <a:off x="589545" y="1175997"/>
            <a:ext cx="824996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是一种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主从结构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的系统，数据交换只能发生在主从设备之间，且只能由主机主动发起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E034F7-A29F-4E6B-9570-CFD69890C509}"/>
              </a:ext>
            </a:extLst>
          </p:cNvPr>
          <p:cNvSpPr/>
          <p:nvPr/>
        </p:nvSpPr>
        <p:spPr>
          <a:xfrm>
            <a:off x="589546" y="3614162"/>
            <a:ext cx="824996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集线器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(USB Hub)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：用于对原有的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接口数量进行扩展，但不能扩展更多的带宽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F9C67C-DDA5-43D3-A036-6456F6EC6B69}"/>
              </a:ext>
            </a:extLst>
          </p:cNvPr>
          <p:cNvSpPr/>
          <p:nvPr/>
        </p:nvSpPr>
        <p:spPr>
          <a:xfrm>
            <a:off x="731335" y="1842459"/>
            <a:ext cx="7681330" cy="1531381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具有一个或者多个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主控制器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 controller)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根集线器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(Root Hub)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主控制器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：主要负责数据处理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根集线器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：提供一个连接主控制器与设备之间的接口和通路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从机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可以是各种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设备也可以是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集线器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4A47FB-4FC8-4F48-B434-BA79AD062C48}"/>
              </a:ext>
            </a:extLst>
          </p:cNvPr>
          <p:cNvSpPr/>
          <p:nvPr/>
        </p:nvSpPr>
        <p:spPr>
          <a:xfrm>
            <a:off x="589546" y="4224941"/>
            <a:ext cx="843253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OTG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协议的补充版本，允许同一设备，在不同场合下，在主机和从机之间切换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0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3738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usbd_conf.c/.h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985107" y="1117414"/>
            <a:ext cx="7173785" cy="190071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，修改下面两个宏，具体如下：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USBD_malloc(x)              mymalloc(SRAMIN,x)  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USBD_free(x)                    myfree(SRAMIN,x)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USB_PWR(x)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宏定义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C86A9-BB0C-E94C-703F-38AF086F8787}"/>
              </a:ext>
            </a:extLst>
          </p:cNvPr>
          <p:cNvSpPr/>
          <p:nvPr/>
        </p:nvSpPr>
        <p:spPr>
          <a:xfrm>
            <a:off x="985107" y="3161233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HAL_HCD_MspInit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函数和重定义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OTG_FS_IRQHandler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中断服务函数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，修改相关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 LL HCD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驱动的回调函数，方便指示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的连接情况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USBH_LL_DriverVBUS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0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11" y="803143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usbh_diskio.c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D23D07-6FE2-9745-8F99-6880701F0029}"/>
              </a:ext>
            </a:extLst>
          </p:cNvPr>
          <p:cNvSpPr/>
          <p:nvPr/>
        </p:nvSpPr>
        <p:spPr>
          <a:xfrm>
            <a:off x="2511985" y="1609725"/>
            <a:ext cx="4559376" cy="227004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修改初始化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USBH_initialize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，修改获取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盘状态函数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USBH_status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盘读扇区操作函数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USBH_read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盘写扇区操作函数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USBH_write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控制操作函数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USBH_ioctl</a:t>
            </a:r>
          </a:p>
        </p:txBody>
      </p:sp>
    </p:spTree>
    <p:extLst>
      <p:ext uri="{BB962C8B-B14F-4D97-AF65-F5344CB8AC3E}">
        <p14:creationId xmlns:p14="http://schemas.microsoft.com/office/powerpoint/2010/main" val="13857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1" y="60048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diskio.c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文件，以支持对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盘的访问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1FF4A7-5479-8B6C-F40D-5E4A34ECF8D5}"/>
              </a:ext>
            </a:extLst>
          </p:cNvPr>
          <p:cNvSpPr/>
          <p:nvPr/>
        </p:nvSpPr>
        <p:spPr>
          <a:xfrm>
            <a:off x="1421050" y="1362189"/>
            <a:ext cx="6032576" cy="227004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，添加宏定义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#define USB_DISK    2       /* 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卷标为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 */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disk_initialize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disk_read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disk_write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disk_ioctl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80548B-DC8D-8AA5-25E5-20F86CE5673B}"/>
              </a:ext>
            </a:extLst>
          </p:cNvPr>
          <p:cNvSpPr txBox="1"/>
          <p:nvPr/>
        </p:nvSpPr>
        <p:spPr>
          <a:xfrm>
            <a:off x="751840" y="3808414"/>
            <a:ext cx="7884160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ffconf.h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FF_VOLUMES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的值修改为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，以支持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个磁盘（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盘）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4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main.c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20062" y="2404070"/>
            <a:ext cx="7173785" cy="4233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经过前面的处理，最后直接使用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U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源码即可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7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2781460" y="2371695"/>
            <a:ext cx="3905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zh-CN" sz="2000" b="1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681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35" y="800313"/>
            <a:ext cx="4514930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读卡器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声卡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虚拟串口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(Slave)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USB U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盘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USB 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鼠标键盘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(Host)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实验（熟悉）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B9B65-3265-473E-91E0-2F165A9D86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926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6" y="739017"/>
            <a:ext cx="609339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实验（探索者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487618" y="1809121"/>
            <a:ext cx="8499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移植的基础工程：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，程序源码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，标准例程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-HAL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库版本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54 USB U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5721F-5F6B-4605-BBC8-05A962D22DBB}"/>
              </a:ext>
            </a:extLst>
          </p:cNvPr>
          <p:cNvSpPr/>
          <p:nvPr/>
        </p:nvSpPr>
        <p:spPr>
          <a:xfrm>
            <a:off x="487618" y="2543491"/>
            <a:ext cx="8184894" cy="153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实验功能：移植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USB_Host\HID_Standalone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例程到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实验，变成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鼠标键盘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实验。当检测到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键盘的插入后，显示设备类型，并显示设备输入的数据。如果是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鼠标：将显示鼠标移动的坐标（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坐标），滚轮滚动数值（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坐标）以及按键（左中右）。如果是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键盘：将显示键盘输入的数字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字母等内容。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276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27" y="466648"/>
            <a:ext cx="43122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：查看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官方的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HID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例程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A02F3-AD73-7BCA-AB3F-19C30FD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9" y="1082760"/>
            <a:ext cx="4324350" cy="18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09172C-C854-04A7-C9B0-114BE6E1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9" y="3125612"/>
            <a:ext cx="4324350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E0FC85-B3DC-06C8-9D7E-E6BFAACB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268" y="452401"/>
            <a:ext cx="2775582" cy="4387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05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22" y="545968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：拷贝工程所需文件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D64AC9-3C22-1BFB-D8FC-0F09CB58A1EF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6151E-EB85-586F-2D8D-A9B2B5DF61DE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69C9BC-D400-6014-9297-C64F45756F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47C196-1144-D42E-0FBC-B3B52C214FD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2FC10A-CF4D-2808-FE50-199CEA87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207070-BE27-BA3F-FD96-97D53A51AE9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F241A-B1F9-CFB8-5730-3F382C2AA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25682"/>
            <a:ext cx="8143875" cy="3371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6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工程设置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F28380-AC97-B0FF-211F-83273680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14" y="518352"/>
            <a:ext cx="2476500" cy="424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1C4325-D89B-734B-E94C-588824FD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8" y="1225902"/>
            <a:ext cx="5943600" cy="3257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89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584CE7-6EB1-43D3-B7B9-526D022C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40" y="824424"/>
            <a:ext cx="5144305" cy="4011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77" y="559387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USB2.0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拓扑结构图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E034F7-A29F-4E6B-9570-CFD69890C509}"/>
              </a:ext>
            </a:extLst>
          </p:cNvPr>
          <p:cNvSpPr/>
          <p:nvPr/>
        </p:nvSpPr>
        <p:spPr>
          <a:xfrm>
            <a:off x="478853" y="1695389"/>
            <a:ext cx="3422988" cy="190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USB2.0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协议中规定最多扩展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层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总线上最多可连接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个设备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设备具有一个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7bit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的地址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每层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最大允许串联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个设备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线缆长度最长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米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7880AA-0BF0-4048-A465-3938B52A5B5E}"/>
              </a:ext>
            </a:extLst>
          </p:cNvPr>
          <p:cNvSpPr txBox="1"/>
          <p:nvPr/>
        </p:nvSpPr>
        <p:spPr>
          <a:xfrm>
            <a:off x="3901840" y="902669"/>
            <a:ext cx="1993491" cy="792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：集线器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：功能设备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3738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usbd_conf.c/.h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2A9601-EFCE-B3AC-AB0C-1B4F4C48C077}"/>
              </a:ext>
            </a:extLst>
          </p:cNvPr>
          <p:cNvSpPr/>
          <p:nvPr/>
        </p:nvSpPr>
        <p:spPr>
          <a:xfrm>
            <a:off x="985106" y="1078211"/>
            <a:ext cx="7173785" cy="190071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，修改下面两个宏，具体如下：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USBD_malloc(x)              mymalloc(SRAMIN,x)  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#define USBD_free(x)                    myfree(SRAMIN,x)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USB_PWR(x)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宏定义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C86A9-BB0C-E94C-703F-38AF086F8787}"/>
              </a:ext>
            </a:extLst>
          </p:cNvPr>
          <p:cNvSpPr/>
          <p:nvPr/>
        </p:nvSpPr>
        <p:spPr>
          <a:xfrm>
            <a:off x="985106" y="3141631"/>
            <a:ext cx="7173785" cy="153138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HAL_HCD_MspInit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函数和重定义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OTG_FS_IRQHandler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中断服务函数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，修改相关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USBD LL HCD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驱动的回调函数，方便指示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的连接情况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USBH_LL_DriverVBUS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11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16" y="758467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：修改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usbh_hid_mouse.c/.h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244D66-EBB4-4C91-4F93-E5FA8F042B33}"/>
              </a:ext>
            </a:extLst>
          </p:cNvPr>
          <p:cNvSpPr/>
          <p:nvPr/>
        </p:nvSpPr>
        <p:spPr>
          <a:xfrm>
            <a:off x="1285028" y="1668365"/>
            <a:ext cx="6573937" cy="792718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.h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HID_MOUSE_Info_TypeDef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754A82-3215-CC4E-BB23-DA81C1C4EF9A}"/>
              </a:ext>
            </a:extLst>
          </p:cNvPr>
          <p:cNvSpPr/>
          <p:nvPr/>
        </p:nvSpPr>
        <p:spPr>
          <a:xfrm>
            <a:off x="1285028" y="2903249"/>
            <a:ext cx="6573936" cy="116204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关键修改如下：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鼠标初始化函数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USBH_HID_MouseInit</a:t>
            </a: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鼠标数据解析函数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USBH_HID_MouseDecode</a:t>
            </a:r>
          </a:p>
        </p:txBody>
      </p:sp>
    </p:spTree>
    <p:extLst>
      <p:ext uri="{BB962C8B-B14F-4D97-AF65-F5344CB8AC3E}">
        <p14:creationId xmlns:p14="http://schemas.microsoft.com/office/powerpoint/2010/main" val="40511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B64D22A-A5DB-47F4-A2D1-5831384C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1" y="783368"/>
            <a:ext cx="64077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步骤</a:t>
            </a:r>
            <a:r>
              <a:rPr lang="en-US" altLang="zh-CN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修改</a:t>
            </a:r>
            <a:r>
              <a:rPr lang="en-US" altLang="zh-CN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main.c</a:t>
            </a:r>
            <a:r>
              <a:rPr lang="zh-CN" altLang="en-US" sz="2000" kern="10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</a:t>
            </a:r>
            <a:endParaRPr lang="en-US" altLang="zh-CN" sz="2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DBCC7-3F58-4389-6ABD-6D12A416CD68}"/>
              </a:ext>
            </a:extLst>
          </p:cNvPr>
          <p:cNvSpPr/>
          <p:nvPr/>
        </p:nvSpPr>
        <p:spPr>
          <a:xfrm>
            <a:off x="1120062" y="2404070"/>
            <a:ext cx="7173785" cy="4233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经过前面的处理，最后直接使用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鼠标键盘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(Host)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main.c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源码即可</a:t>
            </a:r>
            <a:endParaRPr lang="en-US" altLang="zh-CN" sz="1600" kern="1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151F0AC-925D-4500-A47A-B1B230AA25C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512358-C441-4786-8EE6-94F9BB24EDF9}"/>
              </a:ext>
            </a:extLst>
          </p:cNvPr>
          <p:cNvSpPr/>
          <p:nvPr/>
        </p:nvSpPr>
        <p:spPr>
          <a:xfrm>
            <a:off x="2781460" y="2371695"/>
            <a:ext cx="3905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 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鼠标键盘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(Host)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zh-CN" sz="2000" b="1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303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145931" y="2339346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625034-26E9-4E0C-B0C9-91439544283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19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227E72-5309-4F72-B156-E5C98241FB8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USB2.0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电气特性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904FE9-92F2-4EF4-9CB1-0BFF7A5FFCC3}"/>
              </a:ext>
            </a:extLst>
          </p:cNvPr>
          <p:cNvSpPr/>
          <p:nvPr/>
        </p:nvSpPr>
        <p:spPr>
          <a:xfrm>
            <a:off x="6107384" y="1064529"/>
            <a:ext cx="2543857" cy="190071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由四根线组成：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5V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的电源线（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VBUS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差分数据线正（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D+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差分数据线负（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D-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地线（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B6B7E-8459-4D29-A1E6-BB0212E4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9" y="1447461"/>
            <a:ext cx="5402572" cy="1177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83BC481-A809-4189-AD63-68A9F752943A}"/>
              </a:ext>
            </a:extLst>
          </p:cNvPr>
          <p:cNvSpPr/>
          <p:nvPr/>
        </p:nvSpPr>
        <p:spPr>
          <a:xfrm>
            <a:off x="306856" y="3679456"/>
            <a:ext cx="843253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USB2.0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种传输速度：低速模式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(1.5Mb/s)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、全速模式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(12Mb/s)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、高速模式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(480Mb/s)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364168-A3C5-483E-B4A7-D15009F5B2E2}"/>
              </a:ext>
            </a:extLst>
          </p:cNvPr>
          <p:cNvSpPr/>
          <p:nvPr/>
        </p:nvSpPr>
        <p:spPr>
          <a:xfrm>
            <a:off x="306856" y="3207167"/>
            <a:ext cx="824996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 OTG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中，比标准的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多了一根身份识别（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）线，用来表明是主机还是从机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399CAB-ABE9-4226-93EC-913B33996D86}"/>
              </a:ext>
            </a:extLst>
          </p:cNvPr>
          <p:cNvSpPr/>
          <p:nvPr/>
        </p:nvSpPr>
        <p:spPr>
          <a:xfrm>
            <a:off x="306856" y="4151745"/>
            <a:ext cx="8788268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实际的数据速率比上述的低一些，因为有很多协议开销，例如：同步、令牌、校验、位填充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6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7979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的插入检测机制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56000-79AF-4A78-A139-4ACDD4794B4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AE5FC5-DAC2-44E6-B0B6-B92BAB8F4E6D}"/>
              </a:ext>
            </a:extLst>
          </p:cNvPr>
          <p:cNvSpPr txBox="1"/>
          <p:nvPr/>
        </p:nvSpPr>
        <p:spPr>
          <a:xfrm>
            <a:off x="1046769" y="3484131"/>
            <a:ext cx="7538688" cy="13515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主机的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D-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D+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均接了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15K</a:t>
            </a:r>
            <a:r>
              <a:rPr lang="el-GR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Ω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的下拉电阻，所以在没有设备接入时，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D+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D-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均为低电平。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从设备中，均接了一个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1.5K</a:t>
            </a:r>
            <a:r>
              <a:rPr lang="el-GR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Ω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的上拉电阻到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VCC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）全速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高速设备，接在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D+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）低速设备，接在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D-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</a:t>
            </a:r>
            <a:endParaRPr lang="zh-CN" altLang="en-US" sz="1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3446BD-6D70-412D-9535-6114A326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939004"/>
            <a:ext cx="6315075" cy="2510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7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137965</TotalTime>
  <Words>6564</Words>
  <Application>Microsoft Office PowerPoint</Application>
  <PresentationFormat>全屏显示(16:9)</PresentationFormat>
  <Paragraphs>625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2" baseType="lpstr">
      <vt:lpstr>思源黑体 CN Bold</vt:lpstr>
      <vt:lpstr>思源黑体 CN Normal</vt:lpstr>
      <vt:lpstr>思源黑体 CN Regular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3131</cp:revision>
  <dcterms:created xsi:type="dcterms:W3CDTF">2021-03-21T09:45:45Z</dcterms:created>
  <dcterms:modified xsi:type="dcterms:W3CDTF">2023-04-14T04:15:23Z</dcterms:modified>
</cp:coreProperties>
</file>